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1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4" r:id="rId8"/>
    <p:sldId id="261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1A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642C94-4B07-4CFE-987E-6510E44363CA}" v="466" dt="2020-04-15T23:08:13.2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://genmaspeaks.blogspot.com/2012/05/tennessee-respite-coalition-on-living.html" TargetMode="External"/><Relationship Id="rId1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://genmaspeaks.blogspot.com/2012/05/tennessee-respite-coalition-on-living.html" TargetMode="External"/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63560B-A807-4ADA-AE11-11CB57771923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B69BFADF-AD1D-4270-8B56-2740F2E4E990}">
      <dgm:prSet phldrT="[Text]"/>
      <dgm:spPr/>
      <dgm:t>
        <a:bodyPr/>
        <a:lstStyle/>
        <a:p>
          <a:endParaRPr lang="en-US" dirty="0"/>
        </a:p>
        <a:p>
          <a:endParaRPr lang="en-US" dirty="0"/>
        </a:p>
      </dgm:t>
    </dgm:pt>
    <dgm:pt modelId="{7E26BB0F-789A-4BAC-9C41-2D23E921E11F}" type="sibTrans" cxnId="{9A4A20B3-2A74-456B-830C-355D2DDBFFA9}">
      <dgm:prSet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Two people looking at the camera&#10;&#10;Description automatically generated">
            <a:extLst>
              <a:ext uri="{FF2B5EF4-FFF2-40B4-BE49-F238E27FC236}">
                <a16:creationId xmlns:a16="http://schemas.microsoft.com/office/drawing/2014/main" id="{5D66A754-55C8-4304-AD91-F711A316A3B3}"/>
              </a:ext>
            </a:extLst>
          </dgm14:cNvPr>
        </a:ext>
      </dgm:extLst>
    </dgm:pt>
    <dgm:pt modelId="{CD90BD23-8697-4041-8BE1-691E122F890B}" type="parTrans" cxnId="{9A4A20B3-2A74-456B-830C-355D2DDBFFA9}">
      <dgm:prSet/>
      <dgm:spPr/>
      <dgm:t>
        <a:bodyPr/>
        <a:lstStyle/>
        <a:p>
          <a:endParaRPr lang="en-US"/>
        </a:p>
      </dgm:t>
    </dgm:pt>
    <dgm:pt modelId="{4F81596D-22DB-4E55-9AF1-DD17B0A9203A}" type="pres">
      <dgm:prSet presAssocID="{A063560B-A807-4ADA-AE11-11CB57771923}" presName="Name0" presStyleCnt="0">
        <dgm:presLayoutVars>
          <dgm:chMax val="7"/>
          <dgm:chPref val="7"/>
          <dgm:dir/>
        </dgm:presLayoutVars>
      </dgm:prSet>
      <dgm:spPr/>
    </dgm:pt>
    <dgm:pt modelId="{8A7B989C-5A33-42DA-BBB9-ACA45ACB5D20}" type="pres">
      <dgm:prSet presAssocID="{A063560B-A807-4ADA-AE11-11CB57771923}" presName="Name1" presStyleCnt="0"/>
      <dgm:spPr/>
    </dgm:pt>
    <dgm:pt modelId="{17141F98-A94A-4633-A133-C0FB1018FD7E}" type="pres">
      <dgm:prSet presAssocID="{7E26BB0F-789A-4BAC-9C41-2D23E921E11F}" presName="picture_1" presStyleCnt="0"/>
      <dgm:spPr/>
    </dgm:pt>
    <dgm:pt modelId="{7418F141-7AF3-453D-A1F2-A636785C8592}" type="pres">
      <dgm:prSet presAssocID="{7E26BB0F-789A-4BAC-9C41-2D23E921E11F}" presName="pictureRepeatNode" presStyleLbl="alignImgPlace1" presStyleIdx="0" presStyleCnt="1" custScaleY="117642" custLinFactNeighborX="18471" custLinFactNeighborY="5003"/>
      <dgm:spPr/>
    </dgm:pt>
    <dgm:pt modelId="{60B23D08-6494-480A-AE35-C2BA45FFEB65}" type="pres">
      <dgm:prSet presAssocID="{B69BFADF-AD1D-4270-8B56-2740F2E4E990}" presName="text_1" presStyleLbl="node1" presStyleIdx="0" presStyleCnt="0" custScaleY="98138" custLinFactY="100000" custLinFactNeighborX="13961" custLinFactNeighborY="110351">
        <dgm:presLayoutVars>
          <dgm:bulletEnabled val="1"/>
        </dgm:presLayoutVars>
      </dgm:prSet>
      <dgm:spPr/>
    </dgm:pt>
  </dgm:ptLst>
  <dgm:cxnLst>
    <dgm:cxn modelId="{E7242105-64B6-44A6-8058-EC67DAFD46C6}" type="presOf" srcId="{A063560B-A807-4ADA-AE11-11CB57771923}" destId="{4F81596D-22DB-4E55-9AF1-DD17B0A9203A}" srcOrd="0" destOrd="0" presId="urn:microsoft.com/office/officeart/2008/layout/CircularPictureCallout"/>
    <dgm:cxn modelId="{99218A76-BDFA-4931-9458-BE2D90DE04C0}" type="presOf" srcId="{B69BFADF-AD1D-4270-8B56-2740F2E4E990}" destId="{60B23D08-6494-480A-AE35-C2BA45FFEB65}" srcOrd="0" destOrd="0" presId="urn:microsoft.com/office/officeart/2008/layout/CircularPictureCallout"/>
    <dgm:cxn modelId="{9A4A20B3-2A74-456B-830C-355D2DDBFFA9}" srcId="{A063560B-A807-4ADA-AE11-11CB57771923}" destId="{B69BFADF-AD1D-4270-8B56-2740F2E4E990}" srcOrd="0" destOrd="0" parTransId="{CD90BD23-8697-4041-8BE1-691E122F890B}" sibTransId="{7E26BB0F-789A-4BAC-9C41-2D23E921E11F}"/>
    <dgm:cxn modelId="{DD6981C1-986B-4A9F-AEE8-0FF6BCABB3AD}" type="presOf" srcId="{7E26BB0F-789A-4BAC-9C41-2D23E921E11F}" destId="{7418F141-7AF3-453D-A1F2-A636785C8592}" srcOrd="0" destOrd="0" presId="urn:microsoft.com/office/officeart/2008/layout/CircularPictureCallout"/>
    <dgm:cxn modelId="{C9DD095F-DD4B-4319-B23C-60988CF1B73E}" type="presParOf" srcId="{4F81596D-22DB-4E55-9AF1-DD17B0A9203A}" destId="{8A7B989C-5A33-42DA-BBB9-ACA45ACB5D20}" srcOrd="0" destOrd="0" presId="urn:microsoft.com/office/officeart/2008/layout/CircularPictureCallout"/>
    <dgm:cxn modelId="{12E6E1B0-03C0-445F-9E7B-DCD2B6C10E9A}" type="presParOf" srcId="{8A7B989C-5A33-42DA-BBB9-ACA45ACB5D20}" destId="{17141F98-A94A-4633-A133-C0FB1018FD7E}" srcOrd="0" destOrd="0" presId="urn:microsoft.com/office/officeart/2008/layout/CircularPictureCallout"/>
    <dgm:cxn modelId="{4ED0BC77-07DE-4BF7-88EA-0D10556F667D}" type="presParOf" srcId="{17141F98-A94A-4633-A133-C0FB1018FD7E}" destId="{7418F141-7AF3-453D-A1F2-A636785C8592}" srcOrd="0" destOrd="0" presId="urn:microsoft.com/office/officeart/2008/layout/CircularPictureCallout"/>
    <dgm:cxn modelId="{44BAF021-C57C-478C-9767-2CD114D00156}" type="presParOf" srcId="{8A7B989C-5A33-42DA-BBB9-ACA45ACB5D20}" destId="{60B23D08-6494-480A-AE35-C2BA45FFEB65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8F141-7AF3-453D-A1F2-A636785C8592}">
      <dsp:nvSpPr>
        <dsp:cNvPr id="0" name=""/>
        <dsp:cNvSpPr/>
      </dsp:nvSpPr>
      <dsp:spPr>
        <a:xfrm>
          <a:off x="1650613" y="-1"/>
          <a:ext cx="2410676" cy="283596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B23D08-6494-480A-AE35-C2BA45FFEB65}">
      <dsp:nvSpPr>
        <dsp:cNvPr id="0" name=""/>
        <dsp:cNvSpPr/>
      </dsp:nvSpPr>
      <dsp:spPr>
        <a:xfrm>
          <a:off x="1854654" y="2055253"/>
          <a:ext cx="1542832" cy="780710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1854654" y="2055253"/>
        <a:ext cx="1542832" cy="780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888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12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68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307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7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81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8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15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7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6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6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42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84" r:id="rId6"/>
    <p:sldLayoutId id="2147483680" r:id="rId7"/>
    <p:sldLayoutId id="2147483681" r:id="rId8"/>
    <p:sldLayoutId id="2147483682" r:id="rId9"/>
    <p:sldLayoutId id="2147483683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hyperlink" Target="https://pixabay.com/en/round-frame-framing-frame-tracery-147592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g"/><Relationship Id="rId5" Type="http://schemas.openxmlformats.org/officeDocument/2006/relationships/hyperlink" Target="https://pixabay.com/en/round-frame-framing-frame-tracery-1475920/" TargetMode="Externa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pixabay.com/en/round-frame-framing-frame-tracery-1475920/" TargetMode="Externa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pixabay.com/en/round-frame-framing-frame-tracery-147592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jpg"/><Relationship Id="rId4" Type="http://schemas.openxmlformats.org/officeDocument/2006/relationships/hyperlink" Target="https://pixabay.com/en/round-frame-framing-frame-tracery-147592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pixabay.com/en/round-frame-framing-frame-tracery-1475920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urawayman.com/" TargetMode="External"/><Relationship Id="rId7" Type="http://schemas.openxmlformats.org/officeDocument/2006/relationships/image" Target="../media/image32.JPG"/><Relationship Id="rId2" Type="http://schemas.openxmlformats.org/officeDocument/2006/relationships/hyperlink" Target="mailto:help@laurawayman.com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cid:E3A0EA53-A6CC-4D96-A624-B0D583FB5BDB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https://pixabay.com/en/round-frame-framing-frame-tracery-1475920/" TargetMode="Externa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s://pixabay.com/en/round-frame-framing-frame-tracery-1475920/" TargetMode="External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hyperlink" Target="https://pixabay.com/en/round-frame-framing-frame-tracery-147592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oonylabs.org/2014/09/29/alzheimers-progranulin/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s://pixabay.com/en/round-frame-framing-frame-tracery-147592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etterhealthwhileaging.net/avoid-delirium-reduce-alzheimers-decline/" TargetMode="External"/><Relationship Id="rId5" Type="http://schemas.openxmlformats.org/officeDocument/2006/relationships/image" Target="../media/image15.jpg"/><Relationship Id="rId4" Type="http://schemas.openxmlformats.org/officeDocument/2006/relationships/hyperlink" Target="https://pixabay.com/en/round-frame-framing-frame-tracery-1475920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hyperlink" Target="https://pixabay.com/en/round-frame-framing-frame-tracery-1475920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cid:0CE611CB-8067-4CAF-A644-789059DC3398" TargetMode="External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ugmamma.com/category/research/" TargetMode="External"/><Relationship Id="rId5" Type="http://schemas.openxmlformats.org/officeDocument/2006/relationships/image" Target="../media/image20.jpg"/><Relationship Id="rId4" Type="http://schemas.openxmlformats.org/officeDocument/2006/relationships/hyperlink" Target="https://pixabay.com/en/round-frame-framing-frame-tracery-147592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hyperlink" Target="https://pixabay.com/en/round-frame-framing-frame-tracery-147592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3A1699-E03A-4EFA-B98F-A54320D50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0732" y="4765032"/>
            <a:ext cx="4538368" cy="1021486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rgbClr val="601A5D"/>
                </a:solidFill>
              </a:rPr>
              <a:t>Laura Wayman, </a:t>
            </a:r>
          </a:p>
          <a:p>
            <a:r>
              <a:rPr lang="en-US" b="1" dirty="0">
                <a:solidFill>
                  <a:srgbClr val="601A5D"/>
                </a:solidFill>
              </a:rPr>
              <a:t>The Dementia Whisperer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27377E-2185-4ECE-955B-8277EE96C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601A5D"/>
                </a:solidFill>
              </a:rPr>
              <a:t>Compassionate Communication-</a:t>
            </a:r>
            <a:br>
              <a:rPr lang="en-US" sz="6000" b="1" dirty="0">
                <a:solidFill>
                  <a:srgbClr val="601A5D"/>
                </a:solidFill>
              </a:rPr>
            </a:br>
            <a:r>
              <a:rPr lang="en-US" sz="6000" b="1" dirty="0">
                <a:solidFill>
                  <a:srgbClr val="601A5D"/>
                </a:solidFill>
              </a:rPr>
              <a:t>Becoming Dementia-Aware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0A5E7FB-1FB5-4C57-9C8C-70E550767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 descr="A picture containing mirror, wheel&#10;&#10;Description automatically generated">
            <a:extLst>
              <a:ext uri="{FF2B5EF4-FFF2-40B4-BE49-F238E27FC236}">
                <a16:creationId xmlns:a16="http://schemas.microsoft.com/office/drawing/2014/main" id="{D0E3B72B-5003-4446-9010-3B2F7A89034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673" y="50255"/>
            <a:ext cx="5080671" cy="6257685"/>
          </a:xfrm>
          <a:prstGeom prst="rect">
            <a:avLst/>
          </a:prstGeom>
        </p:spPr>
      </p:pic>
      <p:pic>
        <p:nvPicPr>
          <p:cNvPr id="17" name="Picture 16" descr="A person wearing a costume&#10;&#10;Description automatically generated">
            <a:extLst>
              <a:ext uri="{FF2B5EF4-FFF2-40B4-BE49-F238E27FC236}">
                <a16:creationId xmlns:a16="http://schemas.microsoft.com/office/drawing/2014/main" id="{08864966-AEC8-4B1B-8597-AFAD2D9003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7371" y="4151588"/>
            <a:ext cx="1757258" cy="21965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 descr="A picture containing food&#10;&#10;Description automatically generated">
            <a:extLst>
              <a:ext uri="{FF2B5EF4-FFF2-40B4-BE49-F238E27FC236}">
                <a16:creationId xmlns:a16="http://schemas.microsoft.com/office/drawing/2014/main" id="{86CE71FF-C58C-48FB-AC82-0191EC9C13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418" y="1694465"/>
            <a:ext cx="2655179" cy="26551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42225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558C7-8A3D-4331-A384-A58B27B89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2057399"/>
            <a:ext cx="2733937" cy="90011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rgbClr val="601A5D"/>
                </a:solidFill>
              </a:rPr>
              <a:t>Babies come to us with feelings and emotions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6CC3AE-B601-4F1A-A41C-3858D8D830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74324" y="2057400"/>
            <a:ext cx="3081356" cy="73628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rgbClr val="601A5D"/>
                </a:solidFill>
              </a:rPr>
              <a:t>The feelings and emotions remain!</a:t>
            </a:r>
          </a:p>
        </p:txBody>
      </p:sp>
      <p:pic>
        <p:nvPicPr>
          <p:cNvPr id="17" name="Content Placeholder 16" descr="A baby wearing a hat&#10;&#10;Description automatically generated">
            <a:extLst>
              <a:ext uri="{FF2B5EF4-FFF2-40B4-BE49-F238E27FC236}">
                <a16:creationId xmlns:a16="http://schemas.microsoft.com/office/drawing/2014/main" id="{F0F8F490-B63D-40F5-B55B-B003B31C28A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074025" y="2957513"/>
            <a:ext cx="3081338" cy="2911475"/>
          </a:xfrm>
        </p:spPr>
      </p:pic>
      <p:pic>
        <p:nvPicPr>
          <p:cNvPr id="7" name="Picture 6" descr="A picture containing mirror, wheel&#10;&#10;Description automatically generated">
            <a:extLst>
              <a:ext uri="{FF2B5EF4-FFF2-40B4-BE49-F238E27FC236}">
                <a16:creationId xmlns:a16="http://schemas.microsoft.com/office/drawing/2014/main" id="{34C5F7D4-8B05-4A78-B386-9B5CF858E4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055204" y="428612"/>
            <a:ext cx="3794535" cy="6000776"/>
          </a:xfrm>
          <a:prstGeom prst="rect">
            <a:avLst/>
          </a:prstGeom>
        </p:spPr>
      </p:pic>
      <p:pic>
        <p:nvPicPr>
          <p:cNvPr id="13" name="Content Placeholder 12" descr="A hand holding a baby&#10;&#10;Description automatically generated">
            <a:extLst>
              <a:ext uri="{FF2B5EF4-FFF2-40B4-BE49-F238E27FC236}">
                <a16:creationId xmlns:a16="http://schemas.microsoft.com/office/drawing/2014/main" id="{F15DD5A4-635F-4CAE-99FC-971021D98E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1159004" y="2957513"/>
            <a:ext cx="2609593" cy="2911475"/>
          </a:xfrm>
        </p:spPr>
      </p:pic>
      <p:pic>
        <p:nvPicPr>
          <p:cNvPr id="19" name="Picture 18" descr="A picture containing sitting&#10;&#10;Description automatically generated">
            <a:extLst>
              <a:ext uri="{FF2B5EF4-FFF2-40B4-BE49-F238E27FC236}">
                <a16:creationId xmlns:a16="http://schemas.microsoft.com/office/drawing/2014/main" id="{49F687B8-3E8A-4126-9172-7F402BC260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4389" y="2425540"/>
            <a:ext cx="1896163" cy="17280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4639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AEB46-A616-4049-90EE-BECA9D682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120770"/>
            <a:ext cx="3517567" cy="21718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Learning to “think” for someone who has a “broken thinker”!</a:t>
            </a:r>
          </a:p>
        </p:txBody>
      </p:sp>
      <p:pic>
        <p:nvPicPr>
          <p:cNvPr id="7" name="Content Placeholder 6" descr="A picture containing fruit&#10;&#10;Description automatically generated">
            <a:extLst>
              <a:ext uri="{FF2B5EF4-FFF2-40B4-BE49-F238E27FC236}">
                <a16:creationId xmlns:a16="http://schemas.microsoft.com/office/drawing/2014/main" id="{C7B315A7-DAD3-4FEA-AFBA-5B94B9C248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8710" y="725354"/>
            <a:ext cx="6079824" cy="5319845"/>
          </a:xfrm>
        </p:spPr>
      </p:pic>
      <p:pic>
        <p:nvPicPr>
          <p:cNvPr id="5" name="Picture 4" descr="A picture containing mirror, wheel&#10;&#10;Description automatically generated">
            <a:extLst>
              <a:ext uri="{FF2B5EF4-FFF2-40B4-BE49-F238E27FC236}">
                <a16:creationId xmlns:a16="http://schemas.microsoft.com/office/drawing/2014/main" id="{F0A71120-F130-4165-ACE3-22D5EB9DAC9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3465" y="2432649"/>
            <a:ext cx="3517567" cy="44253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32EC58-4ED2-4E4D-817E-EF4157B212F2}"/>
              </a:ext>
            </a:extLst>
          </p:cNvPr>
          <p:cNvSpPr txBox="1"/>
          <p:nvPr/>
        </p:nvSpPr>
        <p:spPr>
          <a:xfrm>
            <a:off x="1600231" y="3429000"/>
            <a:ext cx="1604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No Questions</a:t>
            </a:r>
          </a:p>
          <a:p>
            <a:pPr algn="ctr"/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No Options</a:t>
            </a:r>
          </a:p>
          <a:p>
            <a:pPr algn="ctr"/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Instead use:</a:t>
            </a:r>
          </a:p>
          <a:p>
            <a:pPr algn="ctr"/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Positive Action Statements</a:t>
            </a:r>
          </a:p>
        </p:txBody>
      </p:sp>
    </p:spTree>
    <p:extLst>
      <p:ext uri="{BB962C8B-B14F-4D97-AF65-F5344CB8AC3E}">
        <p14:creationId xmlns:p14="http://schemas.microsoft.com/office/powerpoint/2010/main" val="211509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482F060-A4AF-4E0B-B364-7C6BA4A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738A4F-D443-4780-AF8E-CDA3B69A1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14" y="640080"/>
            <a:ext cx="3659246" cy="285031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800" b="1" dirty="0"/>
              <a:t>Changing your communication and care approach so that you can “think for them”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47AB0-A420-4243-9E88-983BE6563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853" y="3651268"/>
            <a:ext cx="4367129" cy="301117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b="1" cap="all" spc="200" dirty="0"/>
              <a:t>This takes practice-it is counter-intuitive to how you have always communicated with an adult!!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dirty="0"/>
              <a:t>Take a deep breath, smile, slow down and relax, join their feelings, -pause and give them time to process, then use a positive action statements… </a:t>
            </a:r>
            <a:endParaRPr lang="en-US" b="1" cap="all" spc="2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2797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Placeholder 7" descr="A picture containing mirror, wheel&#10;&#10;Description automatically generated">
            <a:extLst>
              <a:ext uri="{FF2B5EF4-FFF2-40B4-BE49-F238E27FC236}">
                <a16:creationId xmlns:a16="http://schemas.microsoft.com/office/drawing/2014/main" id="{24A2ABA2-A223-4EDE-9A70-35324723088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7171" r="-2" b="10268"/>
          <a:stretch/>
        </p:blipFill>
        <p:spPr>
          <a:xfrm>
            <a:off x="4635094" y="10"/>
            <a:ext cx="7556889" cy="68579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2AF21B-98CC-4EAE-8014-2856BE1EF2FD}"/>
              </a:ext>
            </a:extLst>
          </p:cNvPr>
          <p:cNvSpPr txBox="1"/>
          <p:nvPr/>
        </p:nvSpPr>
        <p:spPr>
          <a:xfrm>
            <a:off x="7181212" y="1609714"/>
            <a:ext cx="26013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Change the following into a positive action statement:</a:t>
            </a:r>
          </a:p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How are you today?</a:t>
            </a:r>
          </a:p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Are you hungry?</a:t>
            </a:r>
          </a:p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Can I help you with your shower?</a:t>
            </a:r>
          </a:p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How are you feeling?</a:t>
            </a:r>
          </a:p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Why are you doing that?</a:t>
            </a:r>
          </a:p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What do you want to eat?</a:t>
            </a:r>
          </a:p>
        </p:txBody>
      </p:sp>
    </p:spTree>
    <p:extLst>
      <p:ext uri="{BB962C8B-B14F-4D97-AF65-F5344CB8AC3E}">
        <p14:creationId xmlns:p14="http://schemas.microsoft.com/office/powerpoint/2010/main" val="2674367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80B8B-0E7E-44DF-8063-1620223B0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4"/>
            <a:ext cx="3517567" cy="1506222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Join their feelings-(this will help them to trust you and not feel so defensive)</a:t>
            </a:r>
          </a:p>
        </p:txBody>
      </p:sp>
      <p:pic>
        <p:nvPicPr>
          <p:cNvPr id="5" name="Picture 4" descr="A picture containing mirror, wheel&#10;&#10;Description automatically generated">
            <a:extLst>
              <a:ext uri="{FF2B5EF4-FFF2-40B4-BE49-F238E27FC236}">
                <a16:creationId xmlns:a16="http://schemas.microsoft.com/office/drawing/2014/main" id="{004473B0-6CF8-4A0B-B74A-7852E8F33A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6200000">
            <a:off x="525030" y="2487634"/>
            <a:ext cx="3517567" cy="4567627"/>
          </a:xfrm>
          <a:prstGeom prst="rect">
            <a:avLst/>
          </a:prstGeom>
        </p:spPr>
      </p:pic>
      <p:pic>
        <p:nvPicPr>
          <p:cNvPr id="7" name="Content Placeholder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109ED2E-BE70-46C6-89A9-4B11300E5A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35779" y="4066274"/>
            <a:ext cx="2371241" cy="14103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DA6D54-14D6-43AE-A5C3-26A659C5A122}"/>
              </a:ext>
            </a:extLst>
          </p:cNvPr>
          <p:cNvSpPr/>
          <p:nvPr/>
        </p:nvSpPr>
        <p:spPr>
          <a:xfrm>
            <a:off x="4824248" y="110359"/>
            <a:ext cx="723637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You may often get a negative response when you approach someone with a question such as: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“Are you hungry?”, What would you like for dinner?”, Would you like to come listen to the music?”,  “Can I help you with that?”, 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Take a deep breath, smile, slow down and relax, join their feelings, -pause and give them time to process, then use the following positive action statements (or a combination of these examples below):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“It has been a while since we ate, I bet you are hungry.  Come sit and have dinner with me.”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“I always enjoy breakfast/lunch/dinner more when we eat together.”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“I made your favorite fried chicken, let’s eat.”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“I always enjoy the music when we go together.”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“All of your friends are listening to the music, they are waiting for you to come, too.”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“I always enjoy helping you.” 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Keep it simple, clear and to the point.  And be sure and utilize actions, hold out your hand, bring them their walker, take their arm…show and tell-not just words.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039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F33E5-0943-430B-B9B7-5A82C7CA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343" y="466301"/>
            <a:ext cx="5691658" cy="1450757"/>
          </a:xfrm>
        </p:spPr>
        <p:txBody>
          <a:bodyPr/>
          <a:lstStyle/>
          <a:p>
            <a:r>
              <a:rPr lang="en-US" dirty="0">
                <a:solidFill>
                  <a:srgbClr val="601A5D"/>
                </a:solidFill>
              </a:rPr>
              <a:t>Be careful what you say and do…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DA475-EDD9-4169-B74B-A7207B574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342" y="2057400"/>
            <a:ext cx="2813289" cy="73628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601A5D"/>
                </a:solidFill>
              </a:rPr>
              <a:t>Maya </a:t>
            </a:r>
            <a:r>
              <a:rPr lang="en-US" dirty="0" err="1">
                <a:solidFill>
                  <a:srgbClr val="601A5D"/>
                </a:solidFill>
              </a:rPr>
              <a:t>angelou</a:t>
            </a:r>
            <a:r>
              <a:rPr lang="en-US" dirty="0">
                <a:solidFill>
                  <a:srgbClr val="601A5D"/>
                </a:solidFill>
              </a:rPr>
              <a:t> says: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4937BD-DFE7-4012-A465-C62A09F38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740" y="2934024"/>
            <a:ext cx="2614503" cy="3363013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601A5D"/>
                </a:solidFill>
              </a:rPr>
              <a:t>“People will forget what you said…</a:t>
            </a:r>
          </a:p>
          <a:p>
            <a:r>
              <a:rPr lang="en-US" dirty="0">
                <a:solidFill>
                  <a:srgbClr val="601A5D"/>
                </a:solidFill>
              </a:rPr>
              <a:t>People will forget what you did…</a:t>
            </a:r>
          </a:p>
          <a:p>
            <a:r>
              <a:rPr lang="en-US" dirty="0">
                <a:solidFill>
                  <a:srgbClr val="601A5D"/>
                </a:solidFill>
              </a:rPr>
              <a:t>But they will never forget how you make them feel”.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3105AB-BB93-4542-8DFC-9746CE74B7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39548" y="2057400"/>
            <a:ext cx="2813289" cy="73628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601A5D"/>
                </a:solidFill>
              </a:rPr>
              <a:t>Making this quote “Dementia-aware”: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1B6108-FBD4-43F1-A6B6-4ED0DE8BF3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50172" y="2934023"/>
            <a:ext cx="2876309" cy="3363013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601A5D"/>
                </a:solidFill>
              </a:rPr>
              <a:t>Someone with dementia symptoms may not process what you say…</a:t>
            </a:r>
          </a:p>
          <a:p>
            <a:r>
              <a:rPr lang="en-US" dirty="0">
                <a:solidFill>
                  <a:srgbClr val="601A5D"/>
                </a:solidFill>
              </a:rPr>
              <a:t>Someone with dementia symptoms may not process what you do…</a:t>
            </a:r>
          </a:p>
          <a:p>
            <a:r>
              <a:rPr lang="en-US" dirty="0">
                <a:solidFill>
                  <a:srgbClr val="601A5D"/>
                </a:solidFill>
              </a:rPr>
              <a:t>But what you say and do will </a:t>
            </a:r>
            <a:r>
              <a:rPr lang="en-US" b="1" i="1" dirty="0">
                <a:solidFill>
                  <a:srgbClr val="601A5D"/>
                </a:solidFill>
              </a:rPr>
              <a:t>always</a:t>
            </a:r>
            <a:r>
              <a:rPr lang="en-US" dirty="0">
                <a:solidFill>
                  <a:srgbClr val="601A5D"/>
                </a:solidFill>
              </a:rPr>
              <a:t> make them feel!</a:t>
            </a:r>
          </a:p>
        </p:txBody>
      </p:sp>
      <p:pic>
        <p:nvPicPr>
          <p:cNvPr id="7" name="Picture 6" descr="A picture containing mirror, wheel&#10;&#10;Description automatically generated">
            <a:extLst>
              <a:ext uri="{FF2B5EF4-FFF2-40B4-BE49-F238E27FC236}">
                <a16:creationId xmlns:a16="http://schemas.microsoft.com/office/drawing/2014/main" id="{A3FA2C61-F105-409E-87B7-7355C722FA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5400000">
            <a:off x="5821314" y="487315"/>
            <a:ext cx="6857999" cy="58833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F88BACC-77EF-4D94-AF07-1F94B73C9D4D}"/>
              </a:ext>
            </a:extLst>
          </p:cNvPr>
          <p:cNvSpPr/>
          <p:nvPr/>
        </p:nvSpPr>
        <p:spPr>
          <a:xfrm>
            <a:off x="8274508" y="2127571"/>
            <a:ext cx="23550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Instead of greeting someone with the usual question </a:t>
            </a:r>
            <a:r>
              <a:rPr lang="en-US" sz="1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“How are you?” or “What is your name?”</a:t>
            </a:r>
            <a:endParaRPr lang="en-US" sz="1100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Use the following positive action greetings:</a:t>
            </a:r>
            <a:endParaRPr lang="en-US" sz="1100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100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“It is so nice to meet you.”</a:t>
            </a:r>
            <a:endParaRPr lang="en-US" sz="1100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100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“You have such a nice smile.”</a:t>
            </a:r>
            <a:endParaRPr lang="en-US" sz="1100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100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“I enjoy spending time with you.”</a:t>
            </a:r>
            <a:endParaRPr lang="en-US" sz="1100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100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“That color looks so good on you.”</a:t>
            </a:r>
            <a:endParaRPr lang="en-US" sz="1100" dirty="0">
              <a:solidFill>
                <a:schemeClr val="tx2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15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086645-0C4B-4120-8DF1-7B314E21D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812" y="636105"/>
            <a:ext cx="6361044" cy="130758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dirty="0">
                <a:solidFill>
                  <a:srgbClr val="4C3054"/>
                </a:solidFill>
              </a:rPr>
              <a:t>Basic Dementia-Aware Strategies to Keep in Mind:</a:t>
            </a:r>
          </a:p>
        </p:txBody>
      </p:sp>
      <p:pic>
        <p:nvPicPr>
          <p:cNvPr id="6" name="Picture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76AA01C9-4AF9-4F66-A3B0-45BED3B0220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4428" r="4204" b="-1"/>
          <a:stretch/>
        </p:blipFill>
        <p:spPr>
          <a:xfrm>
            <a:off x="477078" y="463836"/>
            <a:ext cx="5618922" cy="5473128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30145" y="2633962"/>
            <a:ext cx="29260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B4A546-182A-4890-995A-CFF042763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878" y="2633962"/>
            <a:ext cx="6345752" cy="3923725"/>
          </a:xfrm>
        </p:spPr>
        <p:txBody>
          <a:bodyPr vert="horz" lIns="0" tIns="45720" rIns="0" bIns="45720" rtlCol="0">
            <a:normAutofit/>
          </a:bodyPr>
          <a:lstStyle/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601A5D"/>
                </a:solidFill>
              </a:rPr>
              <a:t>NO QUESTIONS OR OPTIONS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601A5D"/>
                </a:solidFill>
              </a:rPr>
              <a:t>JOIN THEIR FEELINGS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601A5D"/>
                </a:solidFill>
              </a:rPr>
              <a:t>USE POSITIVE ACTION STATEMENTS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601A5D"/>
                </a:solidFill>
              </a:rPr>
              <a:t>STAY CALM, CONFIDENT, PATIENT AND PRESENT IN THE MOMENT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601A5D"/>
                </a:solidFill>
              </a:rPr>
              <a:t>KNOW THAT YOU CANNOT STOP, FIX OR CHANGE THE SYMPTOMS, BEHAVIORS OR DECLINE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601A5D"/>
                </a:solidFill>
              </a:rPr>
              <a:t>HELP THEM TO FEEL LOVED, SAFE, SECURE AND VALUED</a:t>
            </a:r>
          </a:p>
          <a:p>
            <a:pPr>
              <a:lnSpc>
                <a:spcPct val="90000"/>
              </a:lnSpc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36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716A6-DEB4-4202-AB61-6455282A5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73740"/>
            <a:ext cx="3235529" cy="145075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601A5D"/>
                </a:solidFill>
              </a:rPr>
              <a:t>Questions?  Thoughts?  Comments?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CCA1C-55E6-493B-8F5E-33454E6F3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900874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rgbClr val="601A5D"/>
                </a:solidFill>
              </a:rPr>
              <a:t>How can The Dementia Whisperer continue to help you become more dementia aware?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A644D-21FA-4DC8-A1EC-AD5D233E8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930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601A5D"/>
                </a:solidFill>
              </a:rPr>
              <a:t>Email:</a:t>
            </a:r>
          </a:p>
          <a:p>
            <a:r>
              <a:rPr lang="en-US" dirty="0">
                <a:solidFill>
                  <a:srgbClr val="601A5D"/>
                </a:solidFill>
                <a:hlinkClick r:id="rId2"/>
              </a:rPr>
              <a:t>help@laurawayman.com</a:t>
            </a:r>
            <a:endParaRPr lang="en-US" dirty="0">
              <a:solidFill>
                <a:srgbClr val="601A5D"/>
              </a:solidFill>
            </a:endParaRPr>
          </a:p>
          <a:p>
            <a:r>
              <a:rPr lang="en-US" dirty="0">
                <a:solidFill>
                  <a:srgbClr val="601A5D"/>
                </a:solidFill>
              </a:rPr>
              <a:t>Website</a:t>
            </a:r>
          </a:p>
          <a:p>
            <a:r>
              <a:rPr lang="en-US" dirty="0">
                <a:solidFill>
                  <a:srgbClr val="601A5D"/>
                </a:solidFill>
                <a:hlinkClick r:id="rId3"/>
              </a:rPr>
              <a:t>www.laurawayman.com</a:t>
            </a:r>
            <a:r>
              <a:rPr lang="en-US" dirty="0">
                <a:solidFill>
                  <a:srgbClr val="601A5D"/>
                </a:solidFill>
              </a:rPr>
              <a:t> </a:t>
            </a:r>
          </a:p>
          <a:p>
            <a:r>
              <a:rPr lang="en-US" dirty="0">
                <a:solidFill>
                  <a:srgbClr val="601A5D"/>
                </a:solidFill>
              </a:rPr>
              <a:t>Cell phone</a:t>
            </a:r>
          </a:p>
          <a:p>
            <a:r>
              <a:rPr lang="en-US" dirty="0">
                <a:solidFill>
                  <a:srgbClr val="601A5D"/>
                </a:solidFill>
              </a:rPr>
              <a:t>916-792-7512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2F84FCC-9ED5-495D-B480-AAFCE83BD2E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737014" y="2598704"/>
            <a:ext cx="5904881" cy="3647113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D93E2A-0D61-4832-A80A-2C95972ED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7015" y="2057400"/>
            <a:ext cx="1979737" cy="890936"/>
          </a:xfrm>
        </p:spPr>
        <p:txBody>
          <a:bodyPr>
            <a:normAutofit fontScale="40000" lnSpcReduction="20000"/>
          </a:bodyPr>
          <a:lstStyle/>
          <a:p>
            <a:pPr algn="r"/>
            <a:endParaRPr lang="en-US" dirty="0">
              <a:solidFill>
                <a:srgbClr val="601A5D"/>
              </a:solidFill>
            </a:endParaRPr>
          </a:p>
          <a:p>
            <a:r>
              <a:rPr lang="en-US" sz="3600" dirty="0">
                <a:solidFill>
                  <a:srgbClr val="601A5D"/>
                </a:solidFill>
              </a:rPr>
              <a:t>Social media information:</a:t>
            </a:r>
          </a:p>
          <a:p>
            <a:pPr algn="r"/>
            <a:endParaRPr lang="en-US" dirty="0">
              <a:solidFill>
                <a:srgbClr val="601A5D"/>
              </a:solidFill>
            </a:endParaRPr>
          </a:p>
        </p:txBody>
      </p:sp>
      <p:pic>
        <p:nvPicPr>
          <p:cNvPr id="10" name="Picture 9" descr="A picture containing food&#10;&#10;Description automatically generated">
            <a:extLst>
              <a:ext uri="{FF2B5EF4-FFF2-40B4-BE49-F238E27FC236}">
                <a16:creationId xmlns:a16="http://schemas.microsoft.com/office/drawing/2014/main" id="{714AF2DD-BEE0-4350-8B8E-645A7401A9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1627" y="1932898"/>
            <a:ext cx="1095010" cy="1095010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D68F8A90-AFFD-4283-B5A1-88FABE7B94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2445" y="171961"/>
            <a:ext cx="1769450" cy="2738072"/>
          </a:xfrm>
          <a:prstGeom prst="rect">
            <a:avLst/>
          </a:prstGeom>
        </p:spPr>
      </p:pic>
      <p:pic>
        <p:nvPicPr>
          <p:cNvPr id="14" name="Picture 13" descr="A person taking a selfie&#10;&#10;Description automatically generated">
            <a:extLst>
              <a:ext uri="{FF2B5EF4-FFF2-40B4-BE49-F238E27FC236}">
                <a16:creationId xmlns:a16="http://schemas.microsoft.com/office/drawing/2014/main" id="{34234089-CDB6-4E68-9AEE-244E13D9F4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8577" y="150640"/>
            <a:ext cx="2121195" cy="16969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7690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9501A-A9F3-4A87-A465-49DEDE4FC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243" y="1994726"/>
            <a:ext cx="6513690" cy="3760891"/>
          </a:xfrm>
        </p:spPr>
        <p:txBody>
          <a:bodyPr>
            <a:normAutofit/>
          </a:bodyPr>
          <a:lstStyle/>
          <a:p>
            <a:pPr algn="ctr"/>
            <a:r>
              <a:rPr lang="en-US" sz="2600" b="1" dirty="0">
                <a:solidFill>
                  <a:srgbClr val="601A5D"/>
                </a:solidFill>
              </a:rPr>
              <a:t>Ms. Wayman is a Best-Selling Author, Dementia Care Expert, Trainer and Consultant, raising dementia-awareness with many organizations and entire communities across the United States and around the world.</a:t>
            </a:r>
          </a:p>
          <a:p>
            <a:endParaRPr lang="en-US" dirty="0"/>
          </a:p>
        </p:txBody>
      </p:sp>
      <p:pic>
        <p:nvPicPr>
          <p:cNvPr id="4" name="Picture 3" descr="A picture containing mirror, wheel&#10;&#10;Description automatically generated">
            <a:extLst>
              <a:ext uri="{FF2B5EF4-FFF2-40B4-BE49-F238E27FC236}">
                <a16:creationId xmlns:a16="http://schemas.microsoft.com/office/drawing/2014/main" id="{F32F7F59-031E-4B43-B666-01D352D7C73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6124" y="141890"/>
            <a:ext cx="5080671" cy="62576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BFC97E-3FC0-4EBC-854C-87B1B3FD2DD9}"/>
              </a:ext>
            </a:extLst>
          </p:cNvPr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097" y="1736674"/>
            <a:ext cx="1686909" cy="272696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6D7B06-B519-40C3-B506-1741D7CBA3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3336" y="141890"/>
            <a:ext cx="1533739" cy="1533739"/>
          </a:xfrm>
          <a:prstGeom prst="rect">
            <a:avLst/>
          </a:prstGeom>
        </p:spPr>
      </p:pic>
      <p:pic>
        <p:nvPicPr>
          <p:cNvPr id="9" name="Picture 8" descr="A picture containing fruit, drawing&#10;&#10;Description automatically generated">
            <a:extLst>
              <a:ext uri="{FF2B5EF4-FFF2-40B4-BE49-F238E27FC236}">
                <a16:creationId xmlns:a16="http://schemas.microsoft.com/office/drawing/2014/main" id="{4499CE3D-0B21-402D-939B-BFA20DD203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9815" y="245702"/>
            <a:ext cx="2540545" cy="1533739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9AFEBF7C-DD67-4F9E-BB52-8E1BF4DD0A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98155" y="202935"/>
            <a:ext cx="1738871" cy="1738871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0603BEF2-CFC9-4000-9DD6-B9B2ABEAAE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35348" y="4549582"/>
            <a:ext cx="1419423" cy="1419423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6BCF76-331F-414E-9493-E21ABECEE1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66206" y="4980152"/>
            <a:ext cx="3282087" cy="1055335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0F119433-0C02-4A3B-9689-B23672FF8C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91628" y="4807634"/>
            <a:ext cx="2945397" cy="14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88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5FA52-4117-4E98-884D-B63A85101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19" y="106019"/>
            <a:ext cx="6278879" cy="161809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601A5D"/>
                </a:solidFill>
              </a:rPr>
              <a:t>What Does it Mean to Become “Dementia-Aware”?</a:t>
            </a:r>
          </a:p>
        </p:txBody>
      </p:sp>
      <p:pic>
        <p:nvPicPr>
          <p:cNvPr id="4" name="Picture 3" descr="A picture containing mirror, wheel&#10;&#10;Description automatically generated">
            <a:extLst>
              <a:ext uri="{FF2B5EF4-FFF2-40B4-BE49-F238E27FC236}">
                <a16:creationId xmlns:a16="http://schemas.microsoft.com/office/drawing/2014/main" id="{F31FFA11-2457-4835-9642-7937CCB0D40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2765" y="119270"/>
            <a:ext cx="5080671" cy="6257685"/>
          </a:xfrm>
          <a:prstGeom prst="rect">
            <a:avLst/>
          </a:prstGeom>
        </p:spPr>
      </p:pic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CD547C01-A735-4F5E-A224-6AF4DBFF43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610611"/>
              </p:ext>
            </p:extLst>
          </p:nvPr>
        </p:nvGraphicFramePr>
        <p:xfrm>
          <a:off x="-238346" y="1603514"/>
          <a:ext cx="4821352" cy="2835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899FDF4-5AC0-44D9-B765-8BA7EF543083}"/>
              </a:ext>
            </a:extLst>
          </p:cNvPr>
          <p:cNvSpPr txBox="1"/>
          <p:nvPr/>
        </p:nvSpPr>
        <p:spPr>
          <a:xfrm>
            <a:off x="5303519" y="2144187"/>
            <a:ext cx="6278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01A5D"/>
                </a:solidFill>
              </a:rPr>
              <a:t>A Dementia-Aware Individual:</a:t>
            </a:r>
          </a:p>
          <a:p>
            <a:endParaRPr lang="en-US" sz="2400" b="1" dirty="0">
              <a:solidFill>
                <a:srgbClr val="601A5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01A5D"/>
                </a:solidFill>
              </a:rPr>
              <a:t>Practices Proven Strategies to Grow a Deeper Understanding of Dementia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01A5D"/>
                </a:solidFill>
              </a:rPr>
              <a:t>Breaks Old Habits and Learns New and Effective Communication Techniques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01A5D"/>
                </a:solidFill>
              </a:rPr>
              <a:t>Utilizes Fundamental Tools to Better Understand the World Through the Eyes of Those With Dementia Symptoms</a:t>
            </a:r>
          </a:p>
        </p:txBody>
      </p:sp>
    </p:spTree>
    <p:extLst>
      <p:ext uri="{BB962C8B-B14F-4D97-AF65-F5344CB8AC3E}">
        <p14:creationId xmlns:p14="http://schemas.microsoft.com/office/powerpoint/2010/main" val="188362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5FA52-4117-4E98-884D-B63A85101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88" y="263529"/>
            <a:ext cx="6323427" cy="1450757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601A5D"/>
                </a:solidFill>
              </a:rPr>
              <a:t>The Ultimate Toll…</a:t>
            </a:r>
            <a:br>
              <a:rPr lang="en-US" b="1" dirty="0">
                <a:solidFill>
                  <a:srgbClr val="601A5D"/>
                </a:solidFill>
              </a:rPr>
            </a:br>
            <a:r>
              <a:rPr lang="en-US" b="1" dirty="0">
                <a:solidFill>
                  <a:srgbClr val="601A5D"/>
                </a:solidFill>
              </a:rPr>
              <a:t>The Story of Peggy</a:t>
            </a:r>
          </a:p>
        </p:txBody>
      </p:sp>
      <p:pic>
        <p:nvPicPr>
          <p:cNvPr id="4" name="Picture 3" descr="A picture containing mirror, wheel&#10;&#10;Description automatically generated">
            <a:extLst>
              <a:ext uri="{FF2B5EF4-FFF2-40B4-BE49-F238E27FC236}">
                <a16:creationId xmlns:a16="http://schemas.microsoft.com/office/drawing/2014/main" id="{3902495B-7C69-44FE-A43C-736EAFCF07F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11329" y="123603"/>
            <a:ext cx="5080671" cy="6257685"/>
          </a:xfrm>
          <a:prstGeom prst="rect">
            <a:avLst/>
          </a:prstGeom>
        </p:spPr>
      </p:pic>
      <p:pic>
        <p:nvPicPr>
          <p:cNvPr id="6" name="Content Placeholder 5" descr="A picture containing indoor, decorated, table, looking&#10;&#10;Description automatically generated">
            <a:extLst>
              <a:ext uri="{FF2B5EF4-FFF2-40B4-BE49-F238E27FC236}">
                <a16:creationId xmlns:a16="http://schemas.microsoft.com/office/drawing/2014/main" id="{02A8D090-867D-4D1C-9A54-B51EAF04B4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95801">
            <a:off x="7877960" y="1193796"/>
            <a:ext cx="3547409" cy="376078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A38E36-C597-48A5-8BA0-18AE9BEE044E}"/>
              </a:ext>
            </a:extLst>
          </p:cNvPr>
          <p:cNvSpPr txBox="1"/>
          <p:nvPr/>
        </p:nvSpPr>
        <p:spPr>
          <a:xfrm flipH="1">
            <a:off x="1219200" y="2213112"/>
            <a:ext cx="56212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01A5D"/>
                </a:solidFill>
              </a:rPr>
              <a:t>If only we could of reached Peggy before it was too late-but she is our gentle teacher, hero and example of the selflessness often present in the hearts of caregivers.</a:t>
            </a:r>
          </a:p>
          <a:p>
            <a:endParaRPr lang="en-US" sz="2000" b="1" dirty="0">
              <a:solidFill>
                <a:srgbClr val="601A5D"/>
              </a:solidFill>
            </a:endParaRPr>
          </a:p>
          <a:p>
            <a:r>
              <a:rPr lang="en-US" sz="2000" b="1" dirty="0">
                <a:solidFill>
                  <a:srgbClr val="601A5D"/>
                </a:solidFill>
              </a:rPr>
              <a:t>68% of the time, especially if the caregiver is a same age spouse, they get sick and often pass on before the loved one they are caring for!</a:t>
            </a:r>
          </a:p>
          <a:p>
            <a:endParaRPr lang="en-US" sz="2000" b="1" dirty="0">
              <a:solidFill>
                <a:srgbClr val="601A5D"/>
              </a:solidFill>
            </a:endParaRPr>
          </a:p>
          <a:p>
            <a:r>
              <a:rPr lang="en-US" sz="2000" b="1" dirty="0">
                <a:solidFill>
                  <a:srgbClr val="601A5D"/>
                </a:solidFill>
              </a:rPr>
              <a:t>And Peggy’s story hits home…right into my heart!</a:t>
            </a:r>
          </a:p>
        </p:txBody>
      </p:sp>
      <p:pic>
        <p:nvPicPr>
          <p:cNvPr id="5" name="Picture 4" descr="A picture containing outdoor, large, water&#10;&#10;Description automatically generated">
            <a:extLst>
              <a:ext uri="{FF2B5EF4-FFF2-40B4-BE49-F238E27FC236}">
                <a16:creationId xmlns:a16="http://schemas.microsoft.com/office/drawing/2014/main" id="{CB4C784F-E95D-4031-8748-438C5E40E8B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601A5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391525" y="2162838"/>
            <a:ext cx="2581275" cy="1943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6476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4E4FB28-D425-4B2B-83EC-7F2C0FBDF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8" y="0"/>
            <a:ext cx="1219198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 picture containing mirror, wheel&#10;&#10;Description automatically generated">
            <a:extLst>
              <a:ext uri="{FF2B5EF4-FFF2-40B4-BE49-F238E27FC236}">
                <a16:creationId xmlns:a16="http://schemas.microsoft.com/office/drawing/2014/main" id="{E1EEAF65-2109-440C-B071-FCA8091DB3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848" r="1697"/>
          <a:stretch/>
        </p:blipFill>
        <p:spPr>
          <a:xfrm>
            <a:off x="20" y="3579"/>
            <a:ext cx="6014565" cy="685442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6EEF187-8434-4B76-BE40-006EEBB26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14585" cy="6858000"/>
          </a:xfrm>
          <a:prstGeom prst="rect">
            <a:avLst/>
          </a:prstGeom>
          <a:solidFill>
            <a:schemeClr val="bg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B23DF6-E111-4E9C-B515-D600E46BA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543" y="1140860"/>
            <a:ext cx="3971498" cy="3896436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What is “Dementia”??</a:t>
            </a:r>
          </a:p>
        </p:txBody>
      </p:sp>
      <p:pic>
        <p:nvPicPr>
          <p:cNvPr id="11" name="Content Placeholder 10" descr="A picture containing animal&#10;&#10;Description automatically generated">
            <a:extLst>
              <a:ext uri="{FF2B5EF4-FFF2-40B4-BE49-F238E27FC236}">
                <a16:creationId xmlns:a16="http://schemas.microsoft.com/office/drawing/2014/main" id="{18094D1E-36E5-461A-B279-9A9224235B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-3" b="6508"/>
          <a:stretch/>
        </p:blipFill>
        <p:spPr>
          <a:xfrm>
            <a:off x="6883401" y="803191"/>
            <a:ext cx="4516920" cy="238591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14D14DE-AA72-42E4-A882-752DBBA37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3401" y="3676051"/>
            <a:ext cx="4516920" cy="2817513"/>
          </a:xfrm>
        </p:spPr>
        <p:txBody>
          <a:bodyPr anchor="t"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Dementia is </a:t>
            </a:r>
            <a:r>
              <a:rPr lang="en-US" sz="2800" b="1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NOT</a:t>
            </a:r>
            <a:r>
              <a:rPr lang="en-US" sz="2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a diagnosis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Dementia is </a:t>
            </a:r>
            <a:r>
              <a:rPr lang="en-US" sz="2800" b="1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NOT </a:t>
            </a:r>
            <a:r>
              <a:rPr lang="en-US" sz="2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all about memory loss</a:t>
            </a:r>
            <a:endParaRPr lang="en-US" sz="2800" b="1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Dementia is a list of symptoms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Must have a cause</a:t>
            </a:r>
          </a:p>
          <a:p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F25DD45-8B2A-4554-9D27-6A1C365D6559}"/>
              </a:ext>
            </a:extLst>
          </p:cNvPr>
          <p:cNvSpPr/>
          <p:nvPr/>
        </p:nvSpPr>
        <p:spPr>
          <a:xfrm>
            <a:off x="3034748" y="280946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ACD7A84-04E9-4384-B591-D1D88396C6C2}"/>
              </a:ext>
            </a:extLst>
          </p:cNvPr>
          <p:cNvSpPr/>
          <p:nvPr/>
        </p:nvSpPr>
        <p:spPr>
          <a:xfrm>
            <a:off x="8216348" y="4373217"/>
            <a:ext cx="45719" cy="4571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82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C946C8-7EDD-419E-95D1-CFE094B05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30"/>
            <a:ext cx="10909073" cy="9579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>
                <a:solidFill>
                  <a:srgbClr val="601A5D"/>
                </a:solidFill>
              </a:rPr>
              <a:t>There are over 100 Causes!!</a:t>
            </a:r>
          </a:p>
        </p:txBody>
      </p:sp>
      <p:pic>
        <p:nvPicPr>
          <p:cNvPr id="4" name="Picture 3" descr="A picture containing mirror, wheel&#10;&#10;Description automatically generated">
            <a:extLst>
              <a:ext uri="{FF2B5EF4-FFF2-40B4-BE49-F238E27FC236}">
                <a16:creationId xmlns:a16="http://schemas.microsoft.com/office/drawing/2014/main" id="{1847572F-9B16-4C22-B34C-E5A85E461F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6553" r="-1" b="19651"/>
          <a:stretch/>
        </p:blipFill>
        <p:spPr>
          <a:xfrm>
            <a:off x="6050280" y="256780"/>
            <a:ext cx="5980001" cy="421796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401FE2-A9E9-4A03-B8D4-D62446301E86}"/>
              </a:ext>
            </a:extLst>
          </p:cNvPr>
          <p:cNvSpPr txBox="1"/>
          <p:nvPr/>
        </p:nvSpPr>
        <p:spPr>
          <a:xfrm>
            <a:off x="7584013" y="1511129"/>
            <a:ext cx="305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bg1"/>
                </a:solidFill>
              </a:rPr>
              <a:t>Brain Illness/Disease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bg1"/>
                </a:solidFill>
              </a:rPr>
              <a:t>Brain Injury/Trauma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bg1"/>
                </a:solidFill>
              </a:rPr>
              <a:t>Ongoing Infections/Medications</a:t>
            </a:r>
          </a:p>
        </p:txBody>
      </p:sp>
      <p:pic>
        <p:nvPicPr>
          <p:cNvPr id="6" name="Content Placeholder 5" descr="A picture containing puzzle&#10;&#10;Description automatically generated">
            <a:extLst>
              <a:ext uri="{FF2B5EF4-FFF2-40B4-BE49-F238E27FC236}">
                <a16:creationId xmlns:a16="http://schemas.microsoft.com/office/drawing/2014/main" id="{18341A63-608D-4CF5-A8EA-5102A0B98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2" b="1924"/>
          <a:stretch/>
        </p:blipFill>
        <p:spPr>
          <a:xfrm>
            <a:off x="161719" y="224406"/>
            <a:ext cx="5888560" cy="425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7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210A2-2A38-4E9C-9288-3F6245A42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2262" y="286603"/>
            <a:ext cx="6063418" cy="1450757"/>
          </a:xfrm>
        </p:spPr>
        <p:txBody>
          <a:bodyPr/>
          <a:lstStyle/>
          <a:p>
            <a:r>
              <a:rPr lang="en-US" b="1" dirty="0">
                <a:solidFill>
                  <a:srgbClr val="601A5D"/>
                </a:solidFill>
              </a:rPr>
              <a:t>There is nothing wrong with me…</a:t>
            </a:r>
          </a:p>
        </p:txBody>
      </p:sp>
      <p:pic>
        <p:nvPicPr>
          <p:cNvPr id="4" name="Content Placeholder 3" descr="A picture containing mirror, wheel&#10;&#10;Description automatically generated">
            <a:extLst>
              <a:ext uri="{FF2B5EF4-FFF2-40B4-BE49-F238E27FC236}">
                <a16:creationId xmlns:a16="http://schemas.microsoft.com/office/drawing/2014/main" id="{A4487137-C642-46E7-BED7-74DE8A2A32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0358" y="141890"/>
            <a:ext cx="4713889" cy="6274675"/>
          </a:xfrm>
          <a:prstGeom prst="rect">
            <a:avLst/>
          </a:prstGeom>
        </p:spPr>
      </p:pic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93131486-1C0B-4366-842F-E9A861643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0027" y="1737360"/>
            <a:ext cx="2114550" cy="27571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A rodent sitting on a table&#10;&#10;Description automatically generated">
            <a:extLst>
              <a:ext uri="{FF2B5EF4-FFF2-40B4-BE49-F238E27FC236}">
                <a16:creationId xmlns:a16="http://schemas.microsoft.com/office/drawing/2014/main" id="{C5F64570-9B4F-40D7-B60A-8130CF042D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4061" y="1968285"/>
            <a:ext cx="2546481" cy="23557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A red apple sitting on top of a wooden table&#10;&#10;Description automatically generated">
            <a:extLst>
              <a:ext uri="{FF2B5EF4-FFF2-40B4-BE49-F238E27FC236}">
                <a16:creationId xmlns:a16="http://schemas.microsoft.com/office/drawing/2014/main" id="{2BCECF59-C22A-4D85-A92C-0498BE7FC9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4240" y="2099309"/>
            <a:ext cx="3802547" cy="2636433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22BA14E9-3A90-46D7-B910-33DC3326DA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7583" y="4142670"/>
            <a:ext cx="3802546" cy="195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482F060-A4AF-4E0B-B364-7C6BA4A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B5DBB-BC2A-410E-8195-DE6FDF576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14" y="640080"/>
            <a:ext cx="3659246" cy="285031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900" b="1" dirty="0">
                <a:solidFill>
                  <a:schemeClr val="tx1">
                    <a:lumMod val="85000"/>
                  </a:schemeClr>
                </a:solidFill>
              </a:rPr>
              <a:t>Learned</a:t>
            </a:r>
            <a:r>
              <a:rPr lang="en-US" sz="5400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4400" b="1" dirty="0">
                <a:solidFill>
                  <a:schemeClr val="tx1">
                    <a:lumMod val="85000"/>
                  </a:schemeClr>
                </a:solidFill>
              </a:rPr>
              <a:t>Brain Function</a:t>
            </a:r>
            <a:br>
              <a:rPr lang="en-US" sz="4400" b="1" dirty="0">
                <a:solidFill>
                  <a:schemeClr val="tx1">
                    <a:lumMod val="85000"/>
                  </a:schemeClr>
                </a:solidFill>
              </a:rPr>
            </a:br>
            <a:r>
              <a:rPr lang="en-US" sz="4400" b="1" dirty="0">
                <a:solidFill>
                  <a:schemeClr val="tx1">
                    <a:lumMod val="85000"/>
                  </a:schemeClr>
                </a:solidFill>
              </a:rPr>
              <a:t>vs.</a:t>
            </a:r>
            <a:br>
              <a:rPr lang="en-US" sz="4400" b="1" dirty="0">
                <a:solidFill>
                  <a:schemeClr val="tx1">
                    <a:lumMod val="85000"/>
                  </a:schemeClr>
                </a:solidFill>
              </a:rPr>
            </a:br>
            <a:r>
              <a:rPr lang="en-US" sz="4400" b="1" dirty="0">
                <a:solidFill>
                  <a:schemeClr val="tx1">
                    <a:lumMod val="85000"/>
                  </a:schemeClr>
                </a:solidFill>
              </a:rPr>
              <a:t>Basic Brain Function</a:t>
            </a:r>
            <a:endParaRPr lang="en-US" sz="5400" b="1" dirty="0">
              <a:solidFill>
                <a:schemeClr val="tx1">
                  <a:lumMod val="8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2797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A picture containing mirror, wheel&#10;&#10;Description automatically generated">
            <a:extLst>
              <a:ext uri="{FF2B5EF4-FFF2-40B4-BE49-F238E27FC236}">
                <a16:creationId xmlns:a16="http://schemas.microsoft.com/office/drawing/2014/main" id="{945C1E38-084A-4BEE-860D-ED1457B4EB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7171" r="-2" b="10268"/>
          <a:stretch/>
        </p:blipFill>
        <p:spPr>
          <a:xfrm>
            <a:off x="4635095" y="10"/>
            <a:ext cx="7556889" cy="6857990"/>
          </a:xfrm>
          <a:prstGeom prst="rect">
            <a:avLst/>
          </a:prstGeom>
        </p:spPr>
      </p:pic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7CD73D62-C41E-4434-83C2-5780E3451BD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601A5D">
                <a:tint val="45000"/>
                <a:satMod val="400000"/>
              </a:srgbClr>
            </a:duotone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010415" y="1861545"/>
            <a:ext cx="2781149" cy="2973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1270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691B04-FF80-46F3-BE0B-A2B88D3B646B}"/>
              </a:ext>
            </a:extLst>
          </p:cNvPr>
          <p:cNvPicPr/>
          <p:nvPr/>
        </p:nvPicPr>
        <p:blipFill>
          <a:blip r:embed="rId7" r:link="rId8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82" y="4357432"/>
            <a:ext cx="2631313" cy="15694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9878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EB559-7838-469D-9001-72D7F1C34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87" y="2108202"/>
            <a:ext cx="3231931" cy="416647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601A5D"/>
                </a:solidFill>
              </a:rPr>
              <a:t>Basic Brain Functions;</a:t>
            </a:r>
            <a:br>
              <a:rPr lang="en-US" sz="2800" b="1" dirty="0">
                <a:solidFill>
                  <a:srgbClr val="601A5D"/>
                </a:solidFill>
              </a:rPr>
            </a:br>
            <a:br>
              <a:rPr lang="en-US" sz="2800" b="1" dirty="0">
                <a:solidFill>
                  <a:srgbClr val="601A5D"/>
                </a:solidFill>
              </a:rPr>
            </a:br>
            <a:r>
              <a:rPr lang="en-US" sz="2800" b="1" dirty="0">
                <a:solidFill>
                  <a:srgbClr val="601A5D"/>
                </a:solidFill>
              </a:rPr>
              <a:t>Breathing</a:t>
            </a:r>
            <a:br>
              <a:rPr lang="en-US" sz="2800" b="1" dirty="0">
                <a:solidFill>
                  <a:srgbClr val="601A5D"/>
                </a:solidFill>
              </a:rPr>
            </a:br>
            <a:r>
              <a:rPr lang="en-US" sz="2800" b="1" dirty="0">
                <a:solidFill>
                  <a:srgbClr val="601A5D"/>
                </a:solidFill>
              </a:rPr>
              <a:t>Consciousness</a:t>
            </a:r>
            <a:br>
              <a:rPr lang="en-US" sz="2800" b="1" dirty="0">
                <a:solidFill>
                  <a:srgbClr val="601A5D"/>
                </a:solidFill>
              </a:rPr>
            </a:br>
            <a:r>
              <a:rPr lang="en-US" sz="2800" b="1" dirty="0">
                <a:solidFill>
                  <a:srgbClr val="601A5D"/>
                </a:solidFill>
              </a:rPr>
              <a:t>Heartbeat</a:t>
            </a:r>
            <a:br>
              <a:rPr lang="en-US" sz="2800" b="1" dirty="0">
                <a:solidFill>
                  <a:srgbClr val="601A5D"/>
                </a:solidFill>
              </a:rPr>
            </a:br>
            <a:r>
              <a:rPr lang="en-US" sz="2800" b="1" dirty="0">
                <a:solidFill>
                  <a:srgbClr val="601A5D"/>
                </a:solidFill>
              </a:rPr>
              <a:t>Swallowing</a:t>
            </a:r>
            <a:br>
              <a:rPr lang="en-US" sz="2800" b="1" dirty="0">
                <a:solidFill>
                  <a:srgbClr val="601A5D"/>
                </a:solidFill>
              </a:rPr>
            </a:br>
            <a:r>
              <a:rPr lang="en-US" sz="2800" b="1" dirty="0">
                <a:solidFill>
                  <a:srgbClr val="601A5D"/>
                </a:solidFill>
              </a:rPr>
              <a:t>Hearing</a:t>
            </a:r>
            <a:br>
              <a:rPr lang="en-US" sz="2800" b="1" dirty="0">
                <a:solidFill>
                  <a:srgbClr val="601A5D"/>
                </a:solidFill>
              </a:rPr>
            </a:br>
            <a:r>
              <a:rPr lang="en-US" sz="2800" b="1" dirty="0">
                <a:solidFill>
                  <a:srgbClr val="601A5D"/>
                </a:solidFill>
              </a:rPr>
              <a:t>Vision</a:t>
            </a:r>
            <a:br>
              <a:rPr lang="en-US" sz="2800" b="1" dirty="0">
                <a:solidFill>
                  <a:srgbClr val="601A5D"/>
                </a:solidFill>
              </a:rPr>
            </a:br>
            <a:r>
              <a:rPr lang="en-US" sz="2800" b="1" dirty="0">
                <a:solidFill>
                  <a:srgbClr val="601A5D"/>
                </a:solidFill>
              </a:rPr>
              <a:t>Movement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778CE-694F-4836-8C1D-73E461284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0881" y="2108201"/>
            <a:ext cx="3210911" cy="416647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601A5D"/>
                </a:solidFill>
              </a:rPr>
              <a:t>Learned Brain Functions;</a:t>
            </a:r>
          </a:p>
          <a:p>
            <a:endParaRPr lang="en-US" sz="2800" b="1" dirty="0">
              <a:solidFill>
                <a:srgbClr val="601A5D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601A5D"/>
                </a:solidFill>
              </a:rPr>
              <a:t>Balance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601A5D"/>
                </a:solidFill>
              </a:rPr>
              <a:t>Coordination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601A5D"/>
                </a:solidFill>
              </a:rPr>
              <a:t>Speech/Language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601A5D"/>
                </a:solidFill>
              </a:rPr>
              <a:t>Intelligence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601A5D"/>
                </a:solidFill>
              </a:rPr>
              <a:t>Processing</a:t>
            </a:r>
          </a:p>
          <a:p>
            <a:endParaRPr lang="en-US" sz="2800" dirty="0">
              <a:solidFill>
                <a:srgbClr val="601A5D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601A5D"/>
              </a:solidFill>
            </a:endParaRPr>
          </a:p>
        </p:txBody>
      </p:sp>
      <p:pic>
        <p:nvPicPr>
          <p:cNvPr id="5" name="Picture 4" descr="A picture containing mirror, wheel&#10;&#10;Description automatically generated">
            <a:extLst>
              <a:ext uri="{FF2B5EF4-FFF2-40B4-BE49-F238E27FC236}">
                <a16:creationId xmlns:a16="http://schemas.microsoft.com/office/drawing/2014/main" id="{FB99E71F-CB7A-4D70-923E-325020B04FB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49025" y="-45002"/>
            <a:ext cx="5080671" cy="6257685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75D1EA-C177-46BE-914A-7A7FDD49D5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1087" y="1829231"/>
            <a:ext cx="2029825" cy="2211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2293484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Avenir Next LT Pro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venir Next LT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885</Words>
  <Application>Microsoft Office PowerPoint</Application>
  <PresentationFormat>Widescreen</PresentationFormat>
  <Paragraphs>99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Avenir Next LT Pro</vt:lpstr>
      <vt:lpstr>Avenir Next LT Pro Light</vt:lpstr>
      <vt:lpstr>Calibri</vt:lpstr>
      <vt:lpstr>Times New Roman</vt:lpstr>
      <vt:lpstr>Wingdings</vt:lpstr>
      <vt:lpstr>RetrospectVTI</vt:lpstr>
      <vt:lpstr>Compassionate Communication- Becoming Dementia-Aware</vt:lpstr>
      <vt:lpstr>PowerPoint Presentation</vt:lpstr>
      <vt:lpstr>What Does it Mean to Become “Dementia-Aware”?</vt:lpstr>
      <vt:lpstr>The Ultimate Toll… The Story of Peggy</vt:lpstr>
      <vt:lpstr>What is “Dementia”??</vt:lpstr>
      <vt:lpstr>There are over 100 Causes!!</vt:lpstr>
      <vt:lpstr>There is nothing wrong with me…</vt:lpstr>
      <vt:lpstr>Learned Brain Function vs. Basic Brain Function</vt:lpstr>
      <vt:lpstr>Basic Brain Functions;  Breathing Consciousness Heartbeat Swallowing Hearing Vision Movement</vt:lpstr>
      <vt:lpstr>PowerPoint Presentation</vt:lpstr>
      <vt:lpstr>Learning to “think” for someone who has a “broken thinker”!</vt:lpstr>
      <vt:lpstr>Changing your communication and care approach so that you can “think for them”</vt:lpstr>
      <vt:lpstr>Join their feelings-(this will help them to trust you and not feel so defensive)</vt:lpstr>
      <vt:lpstr>Be careful what you say and do…</vt:lpstr>
      <vt:lpstr>Basic Dementia-Aware Strategies to Keep in Mind:</vt:lpstr>
      <vt:lpstr>Questions?  Thoughts?  Comments?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Compassionate Communication- Becoming Dementia-Aware</dc:title>
  <dc:creator>Laura Wayman</dc:creator>
  <cp:lastModifiedBy>Laura Wayman</cp:lastModifiedBy>
  <cp:revision>2</cp:revision>
  <dcterms:created xsi:type="dcterms:W3CDTF">2020-04-15T20:11:51Z</dcterms:created>
  <dcterms:modified xsi:type="dcterms:W3CDTF">2020-04-15T23:18:03Z</dcterms:modified>
</cp:coreProperties>
</file>